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54" r:id="rId2"/>
    <p:sldId id="337" r:id="rId3"/>
    <p:sldId id="340" r:id="rId4"/>
    <p:sldId id="349" r:id="rId5"/>
    <p:sldId id="338" r:id="rId6"/>
    <p:sldId id="348" r:id="rId7"/>
    <p:sldId id="347" r:id="rId8"/>
    <p:sldId id="341" r:id="rId9"/>
    <p:sldId id="353" r:id="rId10"/>
    <p:sldId id="343" r:id="rId11"/>
    <p:sldId id="328" r:id="rId12"/>
    <p:sldId id="331" r:id="rId13"/>
    <p:sldId id="330" r:id="rId14"/>
    <p:sldId id="339" r:id="rId15"/>
    <p:sldId id="352" r:id="rId16"/>
    <p:sldId id="345" r:id="rId17"/>
    <p:sldId id="351" r:id="rId18"/>
    <p:sldId id="344" r:id="rId19"/>
    <p:sldId id="332" r:id="rId20"/>
    <p:sldId id="333" r:id="rId21"/>
    <p:sldId id="334" r:id="rId22"/>
    <p:sldId id="335" r:id="rId23"/>
    <p:sldId id="336" r:id="rId24"/>
    <p:sldId id="329" r:id="rId25"/>
    <p:sldId id="355" r:id="rId26"/>
    <p:sldId id="346" r:id="rId27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2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CC00CC"/>
    <a:srgbClr val="FFFFFF"/>
    <a:srgbClr val="008000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2109" autoAdjust="0"/>
    <p:restoredTop sz="86341" autoAdjust="0"/>
  </p:normalViewPr>
  <p:slideViewPr>
    <p:cSldViewPr>
      <p:cViewPr varScale="1">
        <p:scale>
          <a:sx n="88" d="100"/>
          <a:sy n="88" d="100"/>
        </p:scale>
        <p:origin x="-213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7" Type="http://schemas.openxmlformats.org/officeDocument/2006/relationships/image" Target="../media/image23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4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439" y="0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356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439" y="8829356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3F06BB5-1FEC-4022-B7EC-568F6BCF98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439" y="0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490" y="4416267"/>
            <a:ext cx="5487022" cy="4182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356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439" y="8829356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B58258B-B939-4C1F-884D-58765A9BCB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512A02-7C0B-422C-A479-10DCA485F2F5}" type="slidenum">
              <a:rPr lang="en-US"/>
              <a:pPr/>
              <a:t>1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B18541-F598-46A2-A380-B0F3A2B35F62}" type="slidenum">
              <a:rPr lang="en-US"/>
              <a:pPr/>
              <a:t>12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5AF238-78DA-410A-8E19-E92C4E3F763B}" type="slidenum">
              <a:rPr lang="en-US"/>
              <a:pPr/>
              <a:t>13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5FB80C-13A8-48AB-86E4-A3B9B5BD223F}" type="slidenum">
              <a:rPr lang="en-US"/>
              <a:pPr/>
              <a:t>14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04FCBE-3D0C-4B56-A2A1-71F6C4417D5E}" type="slidenum">
              <a:rPr lang="en-US"/>
              <a:pPr/>
              <a:t>15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688577-080B-4D80-83AB-BB6098593684}" type="slidenum">
              <a:rPr lang="en-US"/>
              <a:pPr/>
              <a:t>16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F863E3-8BAF-4F39-843C-B16DF4E9993E}" type="slidenum">
              <a:rPr lang="en-US"/>
              <a:pPr/>
              <a:t>17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9F7DFC-16BF-40E6-AC70-F56CF01B7676}" type="slidenum">
              <a:rPr lang="en-US"/>
              <a:pPr/>
              <a:t>18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97863C-F14C-4883-895F-3A612C28FE7D}" type="slidenum">
              <a:rPr lang="en-US"/>
              <a:pPr/>
              <a:t>19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4BEA10-A445-45FD-92B5-2373BF9F5CC9}" type="slidenum">
              <a:rPr lang="en-US"/>
              <a:pPr/>
              <a:t>20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3E6D47-DB3D-4FC3-8444-1A56D7C3BF23}" type="slidenum">
              <a:rPr lang="en-US"/>
              <a:pPr/>
              <a:t>21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FCBF35-4CEA-4750-8C93-25E14EB43090}" type="slidenum">
              <a:rPr lang="en-US"/>
              <a:pPr/>
              <a:t>2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6D2DD7-D4E5-449A-82FD-36BD3CAE170E}" type="slidenum">
              <a:rPr lang="en-US"/>
              <a:pPr/>
              <a:t>22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0BDEA8-EFA2-4FBF-B99D-C60D3CD87232}" type="slidenum">
              <a:rPr lang="en-US"/>
              <a:pPr/>
              <a:t>23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AD29BE-7E89-4726-9CA4-DEF18578D5A9}" type="slidenum">
              <a:rPr lang="en-US"/>
              <a:pPr/>
              <a:t>24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97863C-F14C-4883-895F-3A612C28FE7D}" type="slidenum">
              <a:rPr lang="en-US"/>
              <a:pPr/>
              <a:t>25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22BD8B-4409-4F1F-84D4-C0A32B5303E3}" type="slidenum">
              <a:rPr lang="en-US"/>
              <a:pPr/>
              <a:t>26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2C5C7A-5B61-484C-A313-D20C822BC42E}" type="slidenum">
              <a:rPr lang="en-US"/>
              <a:pPr/>
              <a:t>3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024A46-444B-41A9-9304-81D8BC06465A}" type="slidenum">
              <a:rPr lang="en-US"/>
              <a:pPr/>
              <a:t>4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14F989-BBE6-4B62-BE4F-7DA568EA15EE}" type="slidenum">
              <a:rPr lang="en-US"/>
              <a:pPr/>
              <a:t>5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6BAD5D-BFA5-42D6-976A-3747549D76FC}" type="slidenum">
              <a:rPr lang="en-US"/>
              <a:pPr/>
              <a:t>6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B06A8C-AFD2-4257-BCFB-B5EA7B00D8F6}" type="slidenum">
              <a:rPr lang="en-US"/>
              <a:pPr/>
              <a:t>7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25BDEA-996F-413E-AFE8-F2D2946BD9B2}" type="slidenum">
              <a:rPr lang="en-US"/>
              <a:pPr/>
              <a:t>8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EE737B-208B-4C62-A2BB-BD601FF5F127}" type="slidenum">
              <a:rPr lang="en-US"/>
              <a:pPr/>
              <a:t>11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Dc Machines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97CD27-90EF-4225-9552-C407B74DE5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Dc Machines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653F7-7285-4DBD-8042-202A99B588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Dc Machines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33E1B-F3C3-4F2A-A651-0832833E2C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Dc Machines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669D6A-667E-4463-98C2-945A6E32B5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Dc Machines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63005-E228-4FB6-9C6E-1D48AA535A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Dc Machines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89891E-8ADB-43BE-A81F-8F83B27521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Dc Machines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EE60A3-9C45-46FC-A913-CCFC776B3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Dc Machines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C2A200-4CC1-441B-A3E5-C3E92FD0CC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Dc Machines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864F13-F4DB-4E3A-9AF2-EA49DE9426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Dc Machines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5D0256-D1B7-4CA7-B5C2-FFFFD7DCAC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Dc Machines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92E9DE-EA20-4AF5-AA29-B319537C5B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Dc Machines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05FEAFD-6596-4B27-AC2B-B86DD75627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5" Type="http://schemas.openxmlformats.org/officeDocument/2006/relationships/oleObject" Target="../embeddings/oleObject14.bin"/><Relationship Id="rId4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8.bin"/><Relationship Id="rId5" Type="http://schemas.openxmlformats.org/officeDocument/2006/relationships/oleObject" Target="../embeddings/oleObject17.bin"/><Relationship Id="rId4" Type="http://schemas.openxmlformats.org/officeDocument/2006/relationships/oleObject" Target="../embeddings/oleObject1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2.bin"/><Relationship Id="rId5" Type="http://schemas.openxmlformats.org/officeDocument/2006/relationships/oleObject" Target="../embeddings/oleObject21.bin"/><Relationship Id="rId4" Type="http://schemas.openxmlformats.org/officeDocument/2006/relationships/oleObject" Target="../embeddings/oleObject20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5.jpeg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l="25000" t="5000" r="2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E9CB8CE-1BDE-4886-93B3-A724383621D2}" type="slidenum">
              <a:rPr lang="en-US"/>
              <a:pPr/>
              <a:t>1</a:t>
            </a:fld>
            <a:endParaRPr lang="en-US"/>
          </a:p>
        </p:txBody>
      </p:sp>
      <p:sp>
        <p:nvSpPr>
          <p:cNvPr id="9219" name="Rectangle 11"/>
          <p:cNvSpPr>
            <a:spLocks noGrp="1" noChangeArrowheads="1"/>
          </p:cNvSpPr>
          <p:nvPr>
            <p:ph type="title"/>
          </p:nvPr>
        </p:nvSpPr>
        <p:spPr>
          <a:xfrm>
            <a:off x="381000" y="2133600"/>
            <a:ext cx="8229600" cy="2133600"/>
          </a:xfrm>
          <a:noFill/>
        </p:spPr>
        <p:txBody>
          <a:bodyPr/>
          <a:lstStyle/>
          <a:p>
            <a:pPr eaLnBrk="1" hangingPunct="1"/>
            <a:r>
              <a:rPr lang="en-US" sz="3600" dirty="0" smtClean="0"/>
              <a:t>ECE 802, Electric Motor Control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Dual-Fed Induction Generators</a:t>
            </a:r>
            <a:br>
              <a:rPr lang="en-US" sz="3600" dirty="0" smtClean="0"/>
            </a:br>
            <a:r>
              <a:rPr lang="en-US" sz="3600" dirty="0" smtClean="0"/>
              <a:t> for Wind Power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BAD1E4-7E5E-4D2D-BDD1-42FFE1FAC7D8}" type="slidenum">
              <a:rPr lang="en-US"/>
              <a:pPr/>
              <a:t>10</a:t>
            </a:fld>
            <a:endParaRPr 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IM </a:t>
            </a:r>
            <a:r>
              <a:rPr lang="en-US" sz="3200" i="1" dirty="0" smtClean="0"/>
              <a:t>q</a:t>
            </a:r>
            <a:r>
              <a:rPr lang="en-US" sz="3200" dirty="0" smtClean="0"/>
              <a:t>-</a:t>
            </a:r>
            <a:r>
              <a:rPr lang="en-US" sz="3200" i="1" dirty="0" smtClean="0"/>
              <a:t>d</a:t>
            </a:r>
            <a:r>
              <a:rPr lang="en-US" sz="3200" dirty="0" smtClean="0"/>
              <a:t> Equivalent Circuit</a:t>
            </a:r>
            <a:br>
              <a:rPr lang="en-US" sz="3200" dirty="0" smtClean="0"/>
            </a:br>
            <a:r>
              <a:rPr lang="en-US" sz="3200" dirty="0" smtClean="0"/>
              <a:t>(Synchronous Reference Frame)</a:t>
            </a:r>
          </a:p>
        </p:txBody>
      </p:sp>
      <p:sp>
        <p:nvSpPr>
          <p:cNvPr id="15381" name="Line 20"/>
          <p:cNvSpPr>
            <a:spLocks noChangeShapeType="1"/>
          </p:cNvSpPr>
          <p:nvPr/>
        </p:nvSpPr>
        <p:spPr bwMode="auto">
          <a:xfrm flipH="1">
            <a:off x="914400" y="1752600"/>
            <a:ext cx="457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5382" name="Text Box 22"/>
          <p:cNvSpPr txBox="1">
            <a:spLocks noChangeArrowheads="1"/>
          </p:cNvSpPr>
          <p:nvPr/>
        </p:nvSpPr>
        <p:spPr bwMode="auto">
          <a:xfrm>
            <a:off x="838200" y="1295400"/>
            <a:ext cx="7318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/>
              <a:t>P</a:t>
            </a:r>
            <a:r>
              <a:rPr lang="en-US" sz="1600" i="1" baseline="-25000"/>
              <a:t>s</a:t>
            </a:r>
            <a:r>
              <a:rPr lang="en-US" sz="1600"/>
              <a:t>, </a:t>
            </a:r>
            <a:r>
              <a:rPr lang="en-US" sz="1600" i="1"/>
              <a:t>Q</a:t>
            </a:r>
            <a:r>
              <a:rPr lang="en-US" sz="1600" i="1" baseline="-25000"/>
              <a:t>s</a:t>
            </a:r>
          </a:p>
        </p:txBody>
      </p:sp>
      <p:sp>
        <p:nvSpPr>
          <p:cNvPr id="15383" name="Line 23"/>
          <p:cNvSpPr>
            <a:spLocks noChangeShapeType="1"/>
          </p:cNvSpPr>
          <p:nvPr/>
        </p:nvSpPr>
        <p:spPr bwMode="auto">
          <a:xfrm>
            <a:off x="7543800" y="1752600"/>
            <a:ext cx="533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5384" name="Text Box 24"/>
          <p:cNvSpPr txBox="1">
            <a:spLocks noChangeArrowheads="1"/>
          </p:cNvSpPr>
          <p:nvPr/>
        </p:nvSpPr>
        <p:spPr bwMode="auto">
          <a:xfrm>
            <a:off x="7467600" y="1295400"/>
            <a:ext cx="6842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/>
              <a:t>P</a:t>
            </a:r>
            <a:r>
              <a:rPr lang="en-US" sz="1600" i="1" baseline="-25000"/>
              <a:t>r</a:t>
            </a:r>
            <a:r>
              <a:rPr lang="en-US" sz="1600"/>
              <a:t>, </a:t>
            </a:r>
            <a:r>
              <a:rPr lang="en-US" sz="1600" i="1"/>
              <a:t>Q</a:t>
            </a:r>
            <a:r>
              <a:rPr lang="en-US" sz="1600" i="1" baseline="-25000"/>
              <a:t>r</a:t>
            </a:r>
          </a:p>
        </p:txBody>
      </p:sp>
      <p:pic>
        <p:nvPicPr>
          <p:cNvPr id="25" name="Picture 24" descr="WRIM Figures.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8304" y="1929384"/>
            <a:ext cx="7206234" cy="4395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571434E-17A9-42C3-AB16-C6FC806BAA82}" type="slidenum">
              <a:rPr lang="en-US"/>
              <a:pPr/>
              <a:t>11</a:t>
            </a:fld>
            <a:endParaRPr lang="en-US"/>
          </a:p>
        </p:txBody>
      </p:sp>
      <p:sp>
        <p:nvSpPr>
          <p:cNvPr id="4106" name="Text Box 8"/>
          <p:cNvSpPr txBox="1">
            <a:spLocks noChangeArrowheads="1"/>
          </p:cNvSpPr>
          <p:nvPr/>
        </p:nvSpPr>
        <p:spPr bwMode="auto">
          <a:xfrm>
            <a:off x="2227263" y="320675"/>
            <a:ext cx="4673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/>
              <a:t>IM Stator Side Equations</a:t>
            </a:r>
          </a:p>
        </p:txBody>
      </p:sp>
      <p:sp>
        <p:nvSpPr>
          <p:cNvPr id="4107" name="Text Box 9"/>
          <p:cNvSpPr txBox="1">
            <a:spLocks noChangeArrowheads="1"/>
          </p:cNvSpPr>
          <p:nvPr/>
        </p:nvSpPr>
        <p:spPr bwMode="auto">
          <a:xfrm>
            <a:off x="787400" y="1219200"/>
            <a:ext cx="500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steady-state, synchronous reference frame</a:t>
            </a:r>
          </a:p>
        </p:txBody>
      </p:sp>
      <p:graphicFrame>
        <p:nvGraphicFramePr>
          <p:cNvPr id="4098" name="Object 10"/>
          <p:cNvGraphicFramePr>
            <a:graphicFrameLocks noChangeAspect="1"/>
          </p:cNvGraphicFramePr>
          <p:nvPr/>
        </p:nvGraphicFramePr>
        <p:xfrm>
          <a:off x="1265238" y="1752600"/>
          <a:ext cx="1781175" cy="423863"/>
        </p:xfrm>
        <a:graphic>
          <a:graphicData uri="http://schemas.openxmlformats.org/presentationml/2006/ole">
            <p:oleObj spid="_x0000_s4098" name="Equation" r:id="rId4" imgW="1066680" imgH="253800" progId="Equation.DSMT4">
              <p:embed/>
            </p:oleObj>
          </a:graphicData>
        </a:graphic>
      </p:graphicFrame>
      <p:graphicFrame>
        <p:nvGraphicFramePr>
          <p:cNvPr id="4099" name="Object 13"/>
          <p:cNvGraphicFramePr>
            <a:graphicFrameLocks noChangeAspect="1"/>
          </p:cNvGraphicFramePr>
          <p:nvPr/>
        </p:nvGraphicFramePr>
        <p:xfrm>
          <a:off x="3851275" y="1752600"/>
          <a:ext cx="2016125" cy="423863"/>
        </p:xfrm>
        <a:graphic>
          <a:graphicData uri="http://schemas.openxmlformats.org/presentationml/2006/ole">
            <p:oleObj spid="_x0000_s4099" name="Equation" r:id="rId5" imgW="1206360" imgH="253800" progId="Equation.DSMT4">
              <p:embed/>
            </p:oleObj>
          </a:graphicData>
        </a:graphic>
      </p:graphicFrame>
      <p:graphicFrame>
        <p:nvGraphicFramePr>
          <p:cNvPr id="4100" name="Object 16"/>
          <p:cNvGraphicFramePr>
            <a:graphicFrameLocks noChangeAspect="1"/>
          </p:cNvGraphicFramePr>
          <p:nvPr/>
        </p:nvGraphicFramePr>
        <p:xfrm>
          <a:off x="1254125" y="2254250"/>
          <a:ext cx="1781175" cy="423863"/>
        </p:xfrm>
        <a:graphic>
          <a:graphicData uri="http://schemas.openxmlformats.org/presentationml/2006/ole">
            <p:oleObj spid="_x0000_s4100" name="Equation" r:id="rId6" imgW="1066680" imgH="253800" progId="Equation.DSMT4">
              <p:embed/>
            </p:oleObj>
          </a:graphicData>
        </a:graphic>
      </p:graphicFrame>
      <p:graphicFrame>
        <p:nvGraphicFramePr>
          <p:cNvPr id="4101" name="Object 17"/>
          <p:cNvGraphicFramePr>
            <a:graphicFrameLocks noChangeAspect="1"/>
          </p:cNvGraphicFramePr>
          <p:nvPr/>
        </p:nvGraphicFramePr>
        <p:xfrm>
          <a:off x="3836988" y="2252663"/>
          <a:ext cx="2016125" cy="403225"/>
        </p:xfrm>
        <a:graphic>
          <a:graphicData uri="http://schemas.openxmlformats.org/presentationml/2006/ole">
            <p:oleObj spid="_x0000_s4101" name="Equation" r:id="rId7" imgW="1206360" imgH="241200" progId="Equation.DSMT4">
              <p:embed/>
            </p:oleObj>
          </a:graphicData>
        </a:graphic>
      </p:graphicFrame>
      <p:sp>
        <p:nvSpPr>
          <p:cNvPr id="4108" name="Text Box 18"/>
          <p:cNvSpPr txBox="1">
            <a:spLocks noChangeArrowheads="1"/>
          </p:cNvSpPr>
          <p:nvPr/>
        </p:nvSpPr>
        <p:spPr bwMode="auto">
          <a:xfrm>
            <a:off x="762000" y="2819400"/>
            <a:ext cx="6323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substitute flux linkage equations into voltage equations</a:t>
            </a:r>
          </a:p>
        </p:txBody>
      </p:sp>
      <p:graphicFrame>
        <p:nvGraphicFramePr>
          <p:cNvPr id="4102" name="Object 19"/>
          <p:cNvGraphicFramePr>
            <a:graphicFrameLocks noChangeAspect="1"/>
          </p:cNvGraphicFramePr>
          <p:nvPr/>
        </p:nvGraphicFramePr>
        <p:xfrm>
          <a:off x="1258888" y="3352800"/>
          <a:ext cx="3160712" cy="423863"/>
        </p:xfrm>
        <a:graphic>
          <a:graphicData uri="http://schemas.openxmlformats.org/presentationml/2006/ole">
            <p:oleObj spid="_x0000_s4102" name="Equation" r:id="rId8" imgW="1892160" imgH="253800" progId="Equation.DSMT4">
              <p:embed/>
            </p:oleObj>
          </a:graphicData>
        </a:graphic>
      </p:graphicFrame>
      <p:graphicFrame>
        <p:nvGraphicFramePr>
          <p:cNvPr id="4103" name="Object 21"/>
          <p:cNvGraphicFramePr>
            <a:graphicFrameLocks noChangeAspect="1"/>
          </p:cNvGraphicFramePr>
          <p:nvPr/>
        </p:nvGraphicFramePr>
        <p:xfrm>
          <a:off x="1230313" y="3886200"/>
          <a:ext cx="3138487" cy="423863"/>
        </p:xfrm>
        <a:graphic>
          <a:graphicData uri="http://schemas.openxmlformats.org/presentationml/2006/ole">
            <p:oleObj spid="_x0000_s4103" name="Equation" r:id="rId9" imgW="1879560" imgH="253800" progId="Equation.DSMT4">
              <p:embed/>
            </p:oleObj>
          </a:graphicData>
        </a:graphic>
      </p:graphicFrame>
      <p:sp>
        <p:nvSpPr>
          <p:cNvPr id="4109" name="Text Box 22"/>
          <p:cNvSpPr txBox="1">
            <a:spLocks noChangeArrowheads="1"/>
          </p:cNvSpPr>
          <p:nvPr/>
        </p:nvSpPr>
        <p:spPr bwMode="auto">
          <a:xfrm>
            <a:off x="762000" y="4495800"/>
            <a:ext cx="2832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solve for stator currents</a:t>
            </a:r>
          </a:p>
        </p:txBody>
      </p:sp>
      <p:graphicFrame>
        <p:nvGraphicFramePr>
          <p:cNvPr id="4104" name="Object 23"/>
          <p:cNvGraphicFramePr>
            <a:graphicFrameLocks noChangeAspect="1"/>
          </p:cNvGraphicFramePr>
          <p:nvPr/>
        </p:nvGraphicFramePr>
        <p:xfrm>
          <a:off x="1160463" y="4943475"/>
          <a:ext cx="4325937" cy="868363"/>
        </p:xfrm>
        <a:graphic>
          <a:graphicData uri="http://schemas.openxmlformats.org/presentationml/2006/ole">
            <p:oleObj spid="_x0000_s4104" name="Equation" r:id="rId10" imgW="2590560" imgH="52056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E7BDA90-0911-4D18-8479-84BB080E9CE0}" type="slidenum">
              <a:rPr lang="en-US"/>
              <a:pPr/>
              <a:t>12</a:t>
            </a:fld>
            <a:endParaRPr lang="en-US"/>
          </a:p>
        </p:txBody>
      </p:sp>
      <p:sp>
        <p:nvSpPr>
          <p:cNvPr id="5128" name="Text Box 2"/>
          <p:cNvSpPr txBox="1">
            <a:spLocks noChangeArrowheads="1"/>
          </p:cNvSpPr>
          <p:nvPr/>
        </p:nvSpPr>
        <p:spPr bwMode="auto">
          <a:xfrm>
            <a:off x="657225" y="320675"/>
            <a:ext cx="78501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/>
              <a:t>Stator Currents in Terms of Rotor Currents</a:t>
            </a:r>
          </a:p>
        </p:txBody>
      </p:sp>
      <p:sp>
        <p:nvSpPr>
          <p:cNvPr id="5129" name="Text Box 3"/>
          <p:cNvSpPr txBox="1">
            <a:spLocks noChangeArrowheads="1"/>
          </p:cNvSpPr>
          <p:nvPr/>
        </p:nvSpPr>
        <p:spPr bwMode="auto">
          <a:xfrm>
            <a:off x="685800" y="1219200"/>
            <a:ext cx="4173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in the synchronous reference frame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5029200" y="1208088"/>
          <a:ext cx="1166813" cy="446087"/>
        </p:xfrm>
        <a:graphic>
          <a:graphicData uri="http://schemas.openxmlformats.org/presentationml/2006/ole">
            <p:oleObj spid="_x0000_s5122" name="Equation" r:id="rId4" imgW="698400" imgH="266400" progId="Equation.DSMT4">
              <p:embed/>
            </p:oleObj>
          </a:graphicData>
        </a:graphic>
      </p:graphicFrame>
      <p:graphicFrame>
        <p:nvGraphicFramePr>
          <p:cNvPr id="5123" name="Object 5"/>
          <p:cNvGraphicFramePr>
            <a:graphicFrameLocks noChangeAspect="1"/>
          </p:cNvGraphicFramePr>
          <p:nvPr/>
        </p:nvGraphicFramePr>
        <p:xfrm>
          <a:off x="6596063" y="1219200"/>
          <a:ext cx="741362" cy="403225"/>
        </p:xfrm>
        <a:graphic>
          <a:graphicData uri="http://schemas.openxmlformats.org/presentationml/2006/ole">
            <p:oleObj spid="_x0000_s5123" name="Equation" r:id="rId5" imgW="444240" imgH="241200" progId="Equation.DSMT4">
              <p:embed/>
            </p:oleObj>
          </a:graphicData>
        </a:graphic>
      </p:graphicFrame>
      <p:sp>
        <p:nvSpPr>
          <p:cNvPr id="5130" name="Text Box 6"/>
          <p:cNvSpPr txBox="1">
            <a:spLocks noChangeArrowheads="1"/>
          </p:cNvSpPr>
          <p:nvPr/>
        </p:nvSpPr>
        <p:spPr bwMode="auto">
          <a:xfrm>
            <a:off x="674688" y="1828800"/>
            <a:ext cx="17637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assuming that</a:t>
            </a:r>
          </a:p>
        </p:txBody>
      </p:sp>
      <p:graphicFrame>
        <p:nvGraphicFramePr>
          <p:cNvPr id="5124" name="Object 7"/>
          <p:cNvGraphicFramePr>
            <a:graphicFrameLocks noChangeAspect="1"/>
          </p:cNvGraphicFramePr>
          <p:nvPr/>
        </p:nvGraphicFramePr>
        <p:xfrm>
          <a:off x="2482850" y="1828800"/>
          <a:ext cx="1146175" cy="382588"/>
        </p:xfrm>
        <a:graphic>
          <a:graphicData uri="http://schemas.openxmlformats.org/presentationml/2006/ole">
            <p:oleObj spid="_x0000_s5124" name="Equation" r:id="rId6" imgW="685800" imgH="228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EE829FB-A89F-44C4-ABD6-CB0A20FBE571}" type="slidenum">
              <a:rPr lang="en-US"/>
              <a:pPr/>
              <a:t>13</a:t>
            </a:fld>
            <a:endParaRPr lang="en-US"/>
          </a:p>
        </p:txBody>
      </p:sp>
      <p:sp>
        <p:nvSpPr>
          <p:cNvPr id="6151" name="Text Box 2"/>
          <p:cNvSpPr txBox="1">
            <a:spLocks noChangeArrowheads="1"/>
          </p:cNvSpPr>
          <p:nvPr/>
        </p:nvSpPr>
        <p:spPr bwMode="auto">
          <a:xfrm>
            <a:off x="2833688" y="320675"/>
            <a:ext cx="34559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/>
              <a:t>Stator Side Power</a:t>
            </a:r>
          </a:p>
        </p:txBody>
      </p:sp>
      <p:sp>
        <p:nvSpPr>
          <p:cNvPr id="6152" name="Text Box 3"/>
          <p:cNvSpPr txBox="1">
            <a:spLocks noChangeArrowheads="1"/>
          </p:cNvSpPr>
          <p:nvPr/>
        </p:nvSpPr>
        <p:spPr bwMode="auto">
          <a:xfrm>
            <a:off x="685800" y="990600"/>
            <a:ext cx="1579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stator power</a:t>
            </a:r>
          </a:p>
        </p:txBody>
      </p:sp>
      <p:graphicFrame>
        <p:nvGraphicFramePr>
          <p:cNvPr id="6146" name="Object 10"/>
          <p:cNvGraphicFramePr>
            <a:graphicFrameLocks noChangeAspect="1"/>
          </p:cNvGraphicFramePr>
          <p:nvPr/>
        </p:nvGraphicFramePr>
        <p:xfrm>
          <a:off x="1066800" y="1484313"/>
          <a:ext cx="3881438" cy="657225"/>
        </p:xfrm>
        <a:graphic>
          <a:graphicData uri="http://schemas.openxmlformats.org/presentationml/2006/ole">
            <p:oleObj spid="_x0000_s6146" name="Equation" r:id="rId4" imgW="2323800" imgH="393480" progId="Equation.DSMT4">
              <p:embed/>
            </p:oleObj>
          </a:graphicData>
        </a:graphic>
      </p:graphicFrame>
      <p:graphicFrame>
        <p:nvGraphicFramePr>
          <p:cNvPr id="6147" name="Object 11"/>
          <p:cNvGraphicFramePr>
            <a:graphicFrameLocks noChangeAspect="1"/>
          </p:cNvGraphicFramePr>
          <p:nvPr/>
        </p:nvGraphicFramePr>
        <p:xfrm>
          <a:off x="1046163" y="2362200"/>
          <a:ext cx="3924300" cy="657225"/>
        </p:xfrm>
        <a:graphic>
          <a:graphicData uri="http://schemas.openxmlformats.org/presentationml/2006/ole">
            <p:oleObj spid="_x0000_s6147" name="Equation" r:id="rId5" imgW="2349360" imgH="393480" progId="Equation.DSMT4">
              <p:embed/>
            </p:oleObj>
          </a:graphicData>
        </a:graphic>
      </p:graphicFrame>
      <p:sp>
        <p:nvSpPr>
          <p:cNvPr id="6153" name="Text Box 12"/>
          <p:cNvSpPr txBox="1">
            <a:spLocks noChangeArrowheads="1"/>
          </p:cNvSpPr>
          <p:nvPr/>
        </p:nvSpPr>
        <p:spPr bwMode="auto">
          <a:xfrm>
            <a:off x="685800" y="3200400"/>
            <a:ext cx="2943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in terms of rotor currents</a:t>
            </a:r>
          </a:p>
        </p:txBody>
      </p:sp>
      <p:graphicFrame>
        <p:nvGraphicFramePr>
          <p:cNvPr id="6148" name="Object 13"/>
          <p:cNvGraphicFramePr>
            <a:graphicFrameLocks noChangeAspect="1"/>
          </p:cNvGraphicFramePr>
          <p:nvPr/>
        </p:nvGraphicFramePr>
        <p:xfrm>
          <a:off x="1052513" y="3787775"/>
          <a:ext cx="1995487" cy="784225"/>
        </p:xfrm>
        <a:graphic>
          <a:graphicData uri="http://schemas.openxmlformats.org/presentationml/2006/ole">
            <p:oleObj spid="_x0000_s6148" name="Equation" r:id="rId6" imgW="1193760" imgH="469800" progId="Equation.DSMT4">
              <p:embed/>
            </p:oleObj>
          </a:graphicData>
        </a:graphic>
      </p:graphicFrame>
      <p:graphicFrame>
        <p:nvGraphicFramePr>
          <p:cNvPr id="6149" name="Object 15"/>
          <p:cNvGraphicFramePr>
            <a:graphicFrameLocks noChangeAspect="1"/>
          </p:cNvGraphicFramePr>
          <p:nvPr/>
        </p:nvGraphicFramePr>
        <p:xfrm>
          <a:off x="1041400" y="4724400"/>
          <a:ext cx="2844800" cy="784225"/>
        </p:xfrm>
        <a:graphic>
          <a:graphicData uri="http://schemas.openxmlformats.org/presentationml/2006/ole">
            <p:oleObj spid="_x0000_s6149" name="Equation" r:id="rId7" imgW="1701720" imgH="469800" progId="Equation.DSMT4">
              <p:embed/>
            </p:oleObj>
          </a:graphicData>
        </a:graphic>
      </p:graphicFrame>
      <p:sp>
        <p:nvSpPr>
          <p:cNvPr id="6154" name="Text Box 17"/>
          <p:cNvSpPr txBox="1">
            <a:spLocks noChangeArrowheads="1"/>
          </p:cNvSpPr>
          <p:nvPr/>
        </p:nvSpPr>
        <p:spPr bwMode="auto">
          <a:xfrm>
            <a:off x="685800" y="5562600"/>
            <a:ext cx="755967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Note: stator real power can be controlled by </a:t>
            </a:r>
            <a:r>
              <a:rPr lang="en-US" i="1"/>
              <a:t>q</a:t>
            </a:r>
            <a:r>
              <a:rPr lang="en-US"/>
              <a:t>-axis rotor current in the synchronous reference frame.  Stator reactive power is controlled by </a:t>
            </a:r>
            <a:r>
              <a:rPr lang="en-US" i="1"/>
              <a:t>d</a:t>
            </a:r>
            <a:r>
              <a:rPr lang="en-US"/>
              <a:t>-axis rotor current.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7348102-8E73-4D0A-A03C-97ECE26FF2DC}" type="slidenum">
              <a:rPr lang="en-US"/>
              <a:pPr/>
              <a:t>14</a:t>
            </a:fld>
            <a:endParaRPr lang="en-US"/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926614" y="320675"/>
            <a:ext cx="729077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IM Rotor </a:t>
            </a:r>
            <a:r>
              <a:rPr lang="en-US" sz="3200" dirty="0" smtClean="0"/>
              <a:t>Side Converter (RSC) </a:t>
            </a:r>
            <a:r>
              <a:rPr lang="en-US" sz="3200" dirty="0"/>
              <a:t>Control</a:t>
            </a:r>
          </a:p>
        </p:txBody>
      </p:sp>
      <p:pic>
        <p:nvPicPr>
          <p:cNvPr id="16388" name="Picture 11" descr="WRIM Figur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125" y="1371600"/>
            <a:ext cx="8601075" cy="355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338939D-64FD-4668-BE42-07EB336331CB}" type="slidenum">
              <a:rPr lang="en-US"/>
              <a:pPr/>
              <a:t>15</a:t>
            </a:fld>
            <a:endParaRPr lang="en-US"/>
          </a:p>
        </p:txBody>
      </p:sp>
      <p:sp>
        <p:nvSpPr>
          <p:cNvPr id="7175" name="Text Box 2"/>
          <p:cNvSpPr txBox="1">
            <a:spLocks noChangeArrowheads="1"/>
          </p:cNvSpPr>
          <p:nvPr/>
        </p:nvSpPr>
        <p:spPr bwMode="auto">
          <a:xfrm>
            <a:off x="2181225" y="320675"/>
            <a:ext cx="480853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/>
              <a:t>Flux Linkage Calculations</a:t>
            </a:r>
          </a:p>
        </p:txBody>
      </p:sp>
      <p:graphicFrame>
        <p:nvGraphicFramePr>
          <p:cNvPr id="7170" name="Object 6"/>
          <p:cNvGraphicFramePr>
            <a:graphicFrameLocks noChangeAspect="1"/>
          </p:cNvGraphicFramePr>
          <p:nvPr/>
        </p:nvGraphicFramePr>
        <p:xfrm>
          <a:off x="3505200" y="2762250"/>
          <a:ext cx="1484313" cy="720725"/>
        </p:xfrm>
        <a:graphic>
          <a:graphicData uri="http://schemas.openxmlformats.org/presentationml/2006/ole">
            <p:oleObj spid="_x0000_s7170" name="Equation" r:id="rId4" imgW="888840" imgH="431640" progId="Equation.DSMT4">
              <p:embed/>
            </p:oleObj>
          </a:graphicData>
        </a:graphic>
      </p:graphicFrame>
      <p:graphicFrame>
        <p:nvGraphicFramePr>
          <p:cNvPr id="7171" name="Object 7"/>
          <p:cNvGraphicFramePr>
            <a:graphicFrameLocks noChangeAspect="1"/>
          </p:cNvGraphicFramePr>
          <p:nvPr/>
        </p:nvGraphicFramePr>
        <p:xfrm>
          <a:off x="3505200" y="3581400"/>
          <a:ext cx="2141538" cy="784225"/>
        </p:xfrm>
        <a:graphic>
          <a:graphicData uri="http://schemas.openxmlformats.org/presentationml/2006/ole">
            <p:oleObj spid="_x0000_s7171" name="Equation" r:id="rId5" imgW="1282680" imgH="469800" progId="Equation.DSMT4">
              <p:embed/>
            </p:oleObj>
          </a:graphicData>
        </a:graphic>
      </p:graphicFrame>
      <p:graphicFrame>
        <p:nvGraphicFramePr>
          <p:cNvPr id="7172" name="Object 8"/>
          <p:cNvGraphicFramePr>
            <a:graphicFrameLocks noChangeAspect="1"/>
          </p:cNvGraphicFramePr>
          <p:nvPr/>
        </p:nvGraphicFramePr>
        <p:xfrm>
          <a:off x="3451225" y="2035175"/>
          <a:ext cx="2185988" cy="401638"/>
        </p:xfrm>
        <a:graphic>
          <a:graphicData uri="http://schemas.openxmlformats.org/presentationml/2006/ole">
            <p:oleObj spid="_x0000_s7172" name="Equation" r:id="rId6" imgW="1307880" imgH="241200" progId="Equation.DSMT4">
              <p:embed/>
            </p:oleObj>
          </a:graphicData>
        </a:graphic>
      </p:graphicFrame>
      <p:graphicFrame>
        <p:nvGraphicFramePr>
          <p:cNvPr id="7173" name="Object 9"/>
          <p:cNvGraphicFramePr>
            <a:graphicFrameLocks noChangeAspect="1"/>
          </p:cNvGraphicFramePr>
          <p:nvPr/>
        </p:nvGraphicFramePr>
        <p:xfrm>
          <a:off x="3429000" y="1447800"/>
          <a:ext cx="2185988" cy="422275"/>
        </p:xfrm>
        <a:graphic>
          <a:graphicData uri="http://schemas.openxmlformats.org/presentationml/2006/ole">
            <p:oleObj spid="_x0000_s7173" name="Equation" r:id="rId7" imgW="1307880" imgH="2538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C3DB722-17D7-4116-BB77-45A9A0FD23A0}" type="slidenum">
              <a:rPr lang="en-US"/>
              <a:pPr/>
              <a:t>16</a:t>
            </a:fld>
            <a:endParaRPr lang="en-US"/>
          </a:p>
        </p:txBody>
      </p:sp>
      <p:sp>
        <p:nvSpPr>
          <p:cNvPr id="17411" name="Text Box 2"/>
          <p:cNvSpPr txBox="1">
            <a:spLocks noChangeArrowheads="1"/>
          </p:cNvSpPr>
          <p:nvPr/>
        </p:nvSpPr>
        <p:spPr bwMode="auto">
          <a:xfrm>
            <a:off x="2052638" y="320675"/>
            <a:ext cx="5054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/>
              <a:t>IM Rotor Converter Control</a:t>
            </a:r>
          </a:p>
        </p:txBody>
      </p:sp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685800" y="5181600"/>
            <a:ext cx="763587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W. Qiao, G.K. Venayagamoorthy, and R.G. Harley, "Real-Time Implementation of a STATCOM on a Wind Farm Equipped With Doubly Fed Induction Generators," </a:t>
            </a:r>
            <a:r>
              <a:rPr lang="en-US" sz="1600" i="1"/>
              <a:t>IEEE Transactions on Industry Applications</a:t>
            </a:r>
            <a:r>
              <a:rPr lang="en-US" sz="1600"/>
              <a:t>, volume 45, number 1, pages 98-107, January/February 2009.</a:t>
            </a:r>
          </a:p>
        </p:txBody>
      </p:sp>
      <p:pic>
        <p:nvPicPr>
          <p:cNvPr id="17413" name="Picture 6"/>
          <p:cNvPicPr>
            <a:picLocks noChangeAspect="1" noChangeArrowheads="1"/>
          </p:cNvPicPr>
          <p:nvPr/>
        </p:nvPicPr>
        <p:blipFill>
          <a:blip r:embed="rId3" cstate="print"/>
          <a:srcRect l="23125" t="32292" r="20625" b="18750"/>
          <a:stretch>
            <a:fillRect/>
          </a:stretch>
        </p:blipFill>
        <p:spPr bwMode="auto">
          <a:xfrm>
            <a:off x="1143000" y="1295400"/>
            <a:ext cx="68580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77B79-0D02-4BC0-9AF1-2895A0B24FC0}" type="slidenum">
              <a:rPr lang="en-US"/>
              <a:pPr/>
              <a:t>17</a:t>
            </a:fld>
            <a:endParaRPr lang="en-US"/>
          </a:p>
        </p:txBody>
      </p:sp>
      <p:sp>
        <p:nvSpPr>
          <p:cNvPr id="18435" name="Text Box 2"/>
          <p:cNvSpPr txBox="1">
            <a:spLocks noChangeArrowheads="1"/>
          </p:cNvSpPr>
          <p:nvPr/>
        </p:nvSpPr>
        <p:spPr bwMode="auto">
          <a:xfrm>
            <a:off x="2052638" y="320675"/>
            <a:ext cx="5054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/>
              <a:t>IM Rotor Converter Control</a:t>
            </a:r>
          </a:p>
        </p:txBody>
      </p:sp>
      <p:sp>
        <p:nvSpPr>
          <p:cNvPr id="18436" name="Text Box 5"/>
          <p:cNvSpPr txBox="1">
            <a:spLocks noChangeArrowheads="1"/>
          </p:cNvSpPr>
          <p:nvPr/>
        </p:nvSpPr>
        <p:spPr bwMode="auto">
          <a:xfrm>
            <a:off x="304800" y="5499100"/>
            <a:ext cx="85344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R. Pena, J.C. Clare, and G.M Asher, "Doubly fed induction generator using back-to-back PWM converters and its application to variable-speed wind-energy generation," </a:t>
            </a:r>
            <a:r>
              <a:rPr lang="en-US" sz="1600" i="1"/>
              <a:t>IEE Proceedings - Electric Power Applications</a:t>
            </a:r>
            <a:r>
              <a:rPr lang="en-US" sz="1600"/>
              <a:t>, volume 143,  Issue 3, pages 231-241, May 1996.</a:t>
            </a:r>
          </a:p>
        </p:txBody>
      </p:sp>
      <p:pic>
        <p:nvPicPr>
          <p:cNvPr id="18437" name="Picture 6"/>
          <p:cNvPicPr>
            <a:picLocks noChangeAspect="1" noChangeArrowheads="1"/>
          </p:cNvPicPr>
          <p:nvPr/>
        </p:nvPicPr>
        <p:blipFill>
          <a:blip r:embed="rId3" cstate="print"/>
          <a:srcRect l="16249" t="20833" r="18124" b="11458"/>
          <a:stretch>
            <a:fillRect/>
          </a:stretch>
        </p:blipFill>
        <p:spPr bwMode="auto">
          <a:xfrm>
            <a:off x="838200" y="1004888"/>
            <a:ext cx="7239000" cy="448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1F47D71-36B8-4DCE-8DCB-3FB9AC55779D}" type="slidenum">
              <a:rPr lang="en-US"/>
              <a:pPr/>
              <a:t>18</a:t>
            </a:fld>
            <a:endParaRPr lang="en-US"/>
          </a:p>
        </p:txBody>
      </p:sp>
      <p:sp>
        <p:nvSpPr>
          <p:cNvPr id="19459" name="Text Box 2"/>
          <p:cNvSpPr txBox="1">
            <a:spLocks noChangeArrowheads="1"/>
          </p:cNvSpPr>
          <p:nvPr/>
        </p:nvSpPr>
        <p:spPr bwMode="auto">
          <a:xfrm>
            <a:off x="1320088" y="320675"/>
            <a:ext cx="651652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Grid Side Converter </a:t>
            </a:r>
            <a:r>
              <a:rPr lang="en-US" sz="3200" dirty="0" smtClean="0"/>
              <a:t>(GSC) Control</a:t>
            </a:r>
            <a:endParaRPr lang="en-US" sz="3200" dirty="0"/>
          </a:p>
        </p:txBody>
      </p:sp>
      <p:sp>
        <p:nvSpPr>
          <p:cNvPr id="19460" name="Text Box 3"/>
          <p:cNvSpPr txBox="1">
            <a:spLocks noChangeArrowheads="1"/>
          </p:cNvSpPr>
          <p:nvPr/>
        </p:nvSpPr>
        <p:spPr bwMode="auto">
          <a:xfrm>
            <a:off x="685800" y="5257800"/>
            <a:ext cx="7620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1450" indent="-171450">
              <a:buFontTx/>
              <a:buChar char="•"/>
            </a:pPr>
            <a:r>
              <a:rPr lang="en-US"/>
              <a:t>reactive power can also be controlled through the </a:t>
            </a:r>
            <a:r>
              <a:rPr lang="en-US" i="1"/>
              <a:t>d</a:t>
            </a:r>
            <a:r>
              <a:rPr lang="en-US"/>
              <a:t>-axis current</a:t>
            </a:r>
          </a:p>
        </p:txBody>
      </p:sp>
      <p:pic>
        <p:nvPicPr>
          <p:cNvPr id="19461" name="Picture 10" descr="WRIM Figur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150" y="1397000"/>
            <a:ext cx="8528050" cy="35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B44FF2E-559B-4FC5-867C-2B596CC202CB}" type="slidenum">
              <a:rPr lang="en-US"/>
              <a:pPr/>
              <a:t>19</a:t>
            </a:fld>
            <a:endParaRPr lang="en-US"/>
          </a:p>
        </p:txBody>
      </p:sp>
      <p:sp>
        <p:nvSpPr>
          <p:cNvPr id="20483" name="Text Box 2"/>
          <p:cNvSpPr txBox="1">
            <a:spLocks noChangeArrowheads="1"/>
          </p:cNvSpPr>
          <p:nvPr/>
        </p:nvSpPr>
        <p:spPr bwMode="auto">
          <a:xfrm>
            <a:off x="604838" y="320675"/>
            <a:ext cx="792003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/>
              <a:t>Example using 2250hp Machine from Book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990600"/>
            <a:ext cx="4962525" cy="509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A3FDF70-9A08-4779-96D8-5165838A665E}" type="slidenum">
              <a:rPr lang="en-US"/>
              <a:pPr/>
              <a:t>2</a:t>
            </a:fld>
            <a:endParaRPr lang="en-US"/>
          </a:p>
        </p:txBody>
      </p:sp>
      <p:sp>
        <p:nvSpPr>
          <p:cNvPr id="1028" name="Text Box 2"/>
          <p:cNvSpPr txBox="1">
            <a:spLocks noChangeArrowheads="1"/>
          </p:cNvSpPr>
          <p:nvPr/>
        </p:nvSpPr>
        <p:spPr bwMode="auto">
          <a:xfrm>
            <a:off x="2884488" y="320675"/>
            <a:ext cx="33655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/>
              <a:t>Power Coefficient</a:t>
            </a:r>
          </a:p>
        </p:txBody>
      </p:sp>
      <p:sp>
        <p:nvSpPr>
          <p:cNvPr id="1029" name="Text Box 6"/>
          <p:cNvSpPr txBox="1">
            <a:spLocks noChangeArrowheads="1"/>
          </p:cNvSpPr>
          <p:nvPr/>
        </p:nvSpPr>
        <p:spPr bwMode="auto">
          <a:xfrm>
            <a:off x="121120" y="1143000"/>
            <a:ext cx="89466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/>
              <a:t>C</a:t>
            </a:r>
            <a:r>
              <a:rPr lang="en-US" i="1" baseline="-25000" dirty="0"/>
              <a:t>p</a:t>
            </a:r>
            <a:r>
              <a:rPr lang="en-US" dirty="0"/>
              <a:t> (</a:t>
            </a:r>
            <a:r>
              <a:rPr lang="en-US" i="1" dirty="0" err="1">
                <a:latin typeface="Symbol" pitchFamily="18" charset="2"/>
              </a:rPr>
              <a:t>l</a:t>
            </a:r>
            <a:r>
              <a:rPr lang="en-US" dirty="0" err="1"/>
              <a:t>,</a:t>
            </a:r>
            <a:r>
              <a:rPr lang="en-US" i="1" dirty="0" err="1">
                <a:latin typeface="Symbol" pitchFamily="18" charset="2"/>
              </a:rPr>
              <a:t>b</a:t>
            </a:r>
            <a:r>
              <a:rPr lang="en-US" dirty="0" smtClean="0"/>
              <a:t>) - </a:t>
            </a:r>
            <a:r>
              <a:rPr lang="en-US" dirty="0"/>
              <a:t>ratio of power from a wind turbine to the power available in the wind</a:t>
            </a:r>
          </a:p>
        </p:txBody>
      </p:sp>
      <p:pic>
        <p:nvPicPr>
          <p:cNvPr id="1030" name="Picture 8"/>
          <p:cNvPicPr>
            <a:picLocks noChangeAspect="1" noChangeArrowheads="1"/>
          </p:cNvPicPr>
          <p:nvPr/>
        </p:nvPicPr>
        <p:blipFill>
          <a:blip r:embed="rId4" cstate="print"/>
          <a:srcRect l="61732" t="39551" r="22746" b="24187"/>
          <a:stretch>
            <a:fillRect/>
          </a:stretch>
        </p:blipFill>
        <p:spPr bwMode="auto">
          <a:xfrm>
            <a:off x="457200" y="1828800"/>
            <a:ext cx="3784600" cy="353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Text Box 9"/>
          <p:cNvSpPr txBox="1">
            <a:spLocks noChangeArrowheads="1"/>
          </p:cNvSpPr>
          <p:nvPr/>
        </p:nvSpPr>
        <p:spPr bwMode="auto">
          <a:xfrm>
            <a:off x="4572000" y="1905000"/>
            <a:ext cx="23812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Symbol" pitchFamily="18" charset="2"/>
              <a:buNone/>
            </a:pPr>
            <a:r>
              <a:rPr lang="en-US" i="1">
                <a:latin typeface="Symbol" pitchFamily="18" charset="2"/>
              </a:rPr>
              <a:t>b</a:t>
            </a:r>
            <a:r>
              <a:rPr lang="en-US"/>
              <a:t> - pitch angle (rad)</a:t>
            </a:r>
          </a:p>
          <a:p>
            <a:pPr>
              <a:buFont typeface="Symbol" pitchFamily="18" charset="2"/>
              <a:buNone/>
            </a:pPr>
            <a:r>
              <a:rPr lang="en-US" i="1">
                <a:latin typeface="Symbol" pitchFamily="18" charset="2"/>
              </a:rPr>
              <a:t>l</a:t>
            </a:r>
            <a:r>
              <a:rPr lang="en-US"/>
              <a:t> - tip speed ratio</a:t>
            </a:r>
          </a:p>
        </p:txBody>
      </p:sp>
      <p:graphicFrame>
        <p:nvGraphicFramePr>
          <p:cNvPr id="1026" name="Object 10"/>
          <p:cNvGraphicFramePr>
            <a:graphicFrameLocks noChangeAspect="1"/>
          </p:cNvGraphicFramePr>
          <p:nvPr/>
        </p:nvGraphicFramePr>
        <p:xfrm>
          <a:off x="4648200" y="2784475"/>
          <a:ext cx="1081088" cy="720725"/>
        </p:xfrm>
        <a:graphic>
          <a:graphicData uri="http://schemas.openxmlformats.org/presentationml/2006/ole">
            <p:oleObj spid="_x0000_s1026" name="Equation" r:id="rId5" imgW="647640" imgH="431640" progId="Equation.DSMT4">
              <p:embed/>
            </p:oleObj>
          </a:graphicData>
        </a:graphic>
      </p:graphicFrame>
      <p:sp>
        <p:nvSpPr>
          <p:cNvPr id="1032" name="Text Box 12"/>
          <p:cNvSpPr txBox="1">
            <a:spLocks noChangeArrowheads="1"/>
          </p:cNvSpPr>
          <p:nvPr/>
        </p:nvSpPr>
        <p:spPr bwMode="auto">
          <a:xfrm>
            <a:off x="4556125" y="3589338"/>
            <a:ext cx="4459288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Symbol" pitchFamily="18" charset="2"/>
              </a:rPr>
              <a:t>w</a:t>
            </a:r>
            <a:r>
              <a:rPr lang="en-US" i="1" baseline="-25000"/>
              <a:t>rmt</a:t>
            </a:r>
            <a:r>
              <a:rPr lang="en-US"/>
              <a:t> - speed of the wind turbine (rad/s)</a:t>
            </a:r>
          </a:p>
          <a:p>
            <a:r>
              <a:rPr lang="en-US" i="1"/>
              <a:t>R</a:t>
            </a:r>
            <a:r>
              <a:rPr lang="en-US"/>
              <a:t> - radius of the wind turbine (m)</a:t>
            </a:r>
          </a:p>
          <a:p>
            <a:r>
              <a:rPr lang="en-US" i="1"/>
              <a:t>v</a:t>
            </a:r>
            <a:r>
              <a:rPr lang="en-US" i="1" baseline="-25000"/>
              <a:t>w</a:t>
            </a:r>
            <a:r>
              <a:rPr lang="en-US"/>
              <a:t> - wind velocity (m/s)</a:t>
            </a:r>
          </a:p>
          <a:p>
            <a:endParaRPr lang="en-US"/>
          </a:p>
          <a:p>
            <a:r>
              <a:rPr lang="en-US"/>
              <a:t>Betz limit: </a:t>
            </a:r>
            <a:r>
              <a:rPr lang="en-US" i="1"/>
              <a:t>C</a:t>
            </a:r>
            <a:r>
              <a:rPr lang="en-US" i="1" baseline="-25000"/>
              <a:t>p</a:t>
            </a:r>
            <a:r>
              <a:rPr lang="en-US"/>
              <a:t> </a:t>
            </a:r>
            <a:r>
              <a:rPr lang="en-US">
                <a:cs typeface="Arial" charset="0"/>
              </a:rPr>
              <a:t>≤</a:t>
            </a:r>
            <a:r>
              <a:rPr lang="en-US"/>
              <a:t> 59.3%</a:t>
            </a:r>
          </a:p>
        </p:txBody>
      </p:sp>
      <p:sp>
        <p:nvSpPr>
          <p:cNvPr id="1033" name="Text Box 13"/>
          <p:cNvSpPr txBox="1">
            <a:spLocks noChangeArrowheads="1"/>
          </p:cNvSpPr>
          <p:nvPr/>
        </p:nvSpPr>
        <p:spPr bwMode="auto">
          <a:xfrm>
            <a:off x="457200" y="5486400"/>
            <a:ext cx="81692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A. Petersson, Analysis, </a:t>
            </a:r>
            <a:r>
              <a:rPr lang="en-US" sz="1600" i="1"/>
              <a:t>Modeling and Control of Doubly-Fed Induction Generators for Wind Turbines</a:t>
            </a:r>
            <a:r>
              <a:rPr lang="en-US" sz="1600"/>
              <a:t>, Ph.D. Dissertation, Chalmers University of Technology, Sweden, 2005.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BD9270C-CA6B-4EC7-99E2-9AD5F17075D8}" type="slidenum">
              <a:rPr lang="en-US"/>
              <a:pPr/>
              <a:t>20</a:t>
            </a:fld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524000"/>
            <a:ext cx="4657725" cy="343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15E879-799D-4D29-9895-294E41CEE23C}" type="slidenum">
              <a:rPr lang="en-US"/>
              <a:pPr/>
              <a:t>21</a:t>
            </a:fld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371600"/>
            <a:ext cx="374967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4F311F8-041E-4FA7-AF03-991AA635BEB1}" type="slidenum">
              <a:rPr lang="en-US"/>
              <a:pPr/>
              <a:t>22</a:t>
            </a:fld>
            <a:endParaRPr lang="en-US"/>
          </a:p>
        </p:txBody>
      </p:sp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1023938" y="320675"/>
            <a:ext cx="7086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/>
              <a:t>Stator and Rotor Power Versus Speed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447800"/>
            <a:ext cx="65817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963FC1B-5E8F-4702-BA2E-A0853E3D4F88}" type="slidenum">
              <a:rPr lang="en-US"/>
              <a:pPr/>
              <a:t>23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838200"/>
            <a:ext cx="4962525" cy="513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D97252A-44AF-49C8-B198-01BF55C7B399}" type="slidenum">
              <a:rPr lang="en-US"/>
              <a:pPr/>
              <a:t>24</a:t>
            </a:fld>
            <a:endParaRPr lang="en-US"/>
          </a:p>
        </p:txBody>
      </p:sp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80963" y="182563"/>
            <a:ext cx="898207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/>
              <a:t>Simulated DFIG with Step in Commanded Power</a:t>
            </a:r>
          </a:p>
        </p:txBody>
      </p:sp>
      <p:sp>
        <p:nvSpPr>
          <p:cNvPr id="25604" name="Text Box 7"/>
          <p:cNvSpPr txBox="1">
            <a:spLocks noChangeArrowheads="1"/>
          </p:cNvSpPr>
          <p:nvPr/>
        </p:nvSpPr>
        <p:spPr bwMode="auto">
          <a:xfrm>
            <a:off x="1600200" y="6156325"/>
            <a:ext cx="20383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Symbol" pitchFamily="18" charset="2"/>
              </a:rPr>
              <a:t>w</a:t>
            </a:r>
            <a:r>
              <a:rPr lang="en-US" i="1" baseline="-25000"/>
              <a:t>rm</a:t>
            </a:r>
            <a:r>
              <a:rPr lang="en-US"/>
              <a:t> = 1278 r/min</a:t>
            </a:r>
          </a:p>
        </p:txBody>
      </p:sp>
      <p:sp>
        <p:nvSpPr>
          <p:cNvPr id="25605" name="Text Box 8"/>
          <p:cNvSpPr txBox="1">
            <a:spLocks noChangeArrowheads="1"/>
          </p:cNvSpPr>
          <p:nvPr/>
        </p:nvSpPr>
        <p:spPr bwMode="auto">
          <a:xfrm>
            <a:off x="5886450" y="6156325"/>
            <a:ext cx="20383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Symbol" pitchFamily="18" charset="2"/>
              </a:rPr>
              <a:t>w</a:t>
            </a:r>
            <a:r>
              <a:rPr lang="en-US" i="1" baseline="-25000"/>
              <a:t>rm</a:t>
            </a:r>
            <a:r>
              <a:rPr lang="en-US"/>
              <a:t> = 2348 r/min</a:t>
            </a:r>
          </a:p>
        </p:txBody>
      </p:sp>
      <p:pic>
        <p:nvPicPr>
          <p:cNvPr id="25606" name="Picture 10" descr="WRIM Figur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355725"/>
            <a:ext cx="4086225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7" name="Picture 11" descr="WRIM Figur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355725"/>
            <a:ext cx="4086225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8" name="Text Box 12"/>
          <p:cNvSpPr txBox="1">
            <a:spLocks noChangeArrowheads="1"/>
          </p:cNvSpPr>
          <p:nvPr/>
        </p:nvSpPr>
        <p:spPr bwMode="auto">
          <a:xfrm>
            <a:off x="3276600" y="838200"/>
            <a:ext cx="2578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/>
              <a:t>L</a:t>
            </a:r>
            <a:r>
              <a:rPr lang="en-US" sz="1600" i="1" baseline="-25000"/>
              <a:t>c</a:t>
            </a:r>
            <a:r>
              <a:rPr lang="en-US" sz="1600"/>
              <a:t> = 500 </a:t>
            </a:r>
            <a:r>
              <a:rPr lang="en-US" sz="1600">
                <a:cs typeface="Arial" charset="0"/>
              </a:rPr>
              <a:t>µ</a:t>
            </a:r>
            <a:r>
              <a:rPr lang="en-US" sz="1600"/>
              <a:t>H, </a:t>
            </a:r>
            <a:r>
              <a:rPr lang="en-US" sz="1600" i="1"/>
              <a:t>v</a:t>
            </a:r>
            <a:r>
              <a:rPr lang="en-US" sz="1600" i="1" baseline="-25000"/>
              <a:t>dc</a:t>
            </a:r>
            <a:r>
              <a:rPr lang="en-US" sz="1600" i="1"/>
              <a:t>*</a:t>
            </a:r>
            <a:r>
              <a:rPr lang="en-US" sz="1600"/>
              <a:t> = 3700 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B44FF2E-559B-4FC5-867C-2B596CC202CB}" type="slidenum">
              <a:rPr lang="en-US"/>
              <a:pPr/>
              <a:t>25</a:t>
            </a:fld>
            <a:endParaRPr lang="en-US"/>
          </a:p>
        </p:txBody>
      </p:sp>
      <p:sp>
        <p:nvSpPr>
          <p:cNvPr id="20483" name="Text Box 2"/>
          <p:cNvSpPr txBox="1">
            <a:spLocks noChangeArrowheads="1"/>
          </p:cNvSpPr>
          <p:nvPr/>
        </p:nvSpPr>
        <p:spPr bwMode="auto">
          <a:xfrm>
            <a:off x="827295" y="320675"/>
            <a:ext cx="747512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Example </a:t>
            </a:r>
            <a:r>
              <a:rPr lang="en-US" sz="3200" dirty="0" smtClean="0"/>
              <a:t>30kW </a:t>
            </a:r>
            <a:r>
              <a:rPr lang="en-US" sz="3200" dirty="0"/>
              <a:t>Machine </a:t>
            </a:r>
            <a:r>
              <a:rPr lang="en-US" sz="3200" dirty="0" smtClean="0"/>
              <a:t>with Wind Data</a:t>
            </a:r>
            <a:endParaRPr lang="en-US" sz="32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 l="50000" t="30752" r="24646" b="7895"/>
          <a:stretch>
            <a:fillRect/>
          </a:stretch>
        </p:blipFill>
        <p:spPr bwMode="auto">
          <a:xfrm>
            <a:off x="228600" y="1371600"/>
            <a:ext cx="35814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MATLAB.jpg"/>
          <p:cNvPicPr>
            <a:picLocks noChangeAspect="1"/>
          </p:cNvPicPr>
          <p:nvPr/>
        </p:nvPicPr>
        <p:blipFill>
          <a:blip r:embed="rId4" cstate="print"/>
          <a:srcRect l="2549" t="4444" r="2549" b="36667"/>
          <a:stretch>
            <a:fillRect/>
          </a:stretch>
        </p:blipFill>
        <p:spPr>
          <a:xfrm>
            <a:off x="4038600" y="1295400"/>
            <a:ext cx="5029200" cy="403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E41959E-A39D-4917-A72D-F16F3CA6567F}" type="slidenum">
              <a:rPr lang="en-US"/>
              <a:pPr/>
              <a:t>26</a:t>
            </a:fld>
            <a:endParaRPr lang="en-US"/>
          </a:p>
        </p:txBody>
      </p:sp>
      <p:sp>
        <p:nvSpPr>
          <p:cNvPr id="26627" name="Text Box 2"/>
          <p:cNvSpPr txBox="1">
            <a:spLocks noChangeArrowheads="1"/>
          </p:cNvSpPr>
          <p:nvPr/>
        </p:nvSpPr>
        <p:spPr bwMode="auto">
          <a:xfrm>
            <a:off x="1401763" y="320675"/>
            <a:ext cx="63436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/>
              <a:t>DFIG for Wind Power Applications</a:t>
            </a:r>
          </a:p>
        </p:txBody>
      </p:sp>
      <p:sp>
        <p:nvSpPr>
          <p:cNvPr id="26628" name="Text Box 3"/>
          <p:cNvSpPr txBox="1">
            <a:spLocks noChangeArrowheads="1"/>
          </p:cNvSpPr>
          <p:nvPr/>
        </p:nvSpPr>
        <p:spPr bwMode="auto">
          <a:xfrm>
            <a:off x="517525" y="1371600"/>
            <a:ext cx="8169275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Stator real and reactive power can be controlled using the synchronous reference frame </a:t>
            </a:r>
            <a:r>
              <a:rPr lang="en-US" i="1"/>
              <a:t>q</a:t>
            </a:r>
            <a:r>
              <a:rPr lang="en-US"/>
              <a:t>- and </a:t>
            </a:r>
            <a:r>
              <a:rPr lang="en-US" i="1"/>
              <a:t>d</a:t>
            </a:r>
            <a:r>
              <a:rPr lang="en-US"/>
              <a:t>-axis rotor currents respectively</a:t>
            </a:r>
          </a:p>
          <a:p>
            <a:endParaRPr lang="en-US"/>
          </a:p>
          <a:p>
            <a:r>
              <a:rPr lang="en-US"/>
              <a:t>Grid side converter used to regulate the capacitor voltage</a:t>
            </a:r>
          </a:p>
          <a:p>
            <a:endParaRPr lang="en-US"/>
          </a:p>
          <a:p>
            <a:r>
              <a:rPr lang="en-US"/>
              <a:t>Typically the rotor power converter size is limited which leads to a practical limit on the speed range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219554F-5D55-4900-A461-F00A7A053B49}" type="slidenum">
              <a:rPr lang="en-US"/>
              <a:pPr/>
              <a:t>3</a:t>
            </a:fld>
            <a:endParaRPr lang="en-US"/>
          </a:p>
        </p:txBody>
      </p:sp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2420938" y="320675"/>
            <a:ext cx="42894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/>
              <a:t>Example Wind Turbine</a:t>
            </a:r>
          </a:p>
        </p:txBody>
      </p:sp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685800" y="5334000"/>
            <a:ext cx="763587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W. Qiao, G.K. Venayagamoorthy, and R.G. Harley, "Real-Time Implementation of a STATCOM on a Wind Farm Equipped With Doubly Fed Induction Generators," </a:t>
            </a:r>
            <a:r>
              <a:rPr lang="en-US" sz="1600" i="1"/>
              <a:t>IEEE Transactions on Industry Applications</a:t>
            </a:r>
            <a:r>
              <a:rPr lang="en-US" sz="1600"/>
              <a:t>, volume 45, number 1, pages 98-107, January/February 2009.</a:t>
            </a:r>
          </a:p>
        </p:txBody>
      </p:sp>
      <p:pic>
        <p:nvPicPr>
          <p:cNvPr id="10245" name="Picture 4"/>
          <p:cNvPicPr>
            <a:picLocks noChangeAspect="1" noChangeArrowheads="1"/>
          </p:cNvPicPr>
          <p:nvPr/>
        </p:nvPicPr>
        <p:blipFill>
          <a:blip r:embed="rId3" cstate="print"/>
          <a:srcRect l="9648" t="30403" r="27109" b="20442"/>
          <a:stretch>
            <a:fillRect/>
          </a:stretch>
        </p:blipFill>
        <p:spPr bwMode="auto">
          <a:xfrm>
            <a:off x="228600" y="1371600"/>
            <a:ext cx="50292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1295400"/>
            <a:ext cx="1689100" cy="377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8E9E843-D06B-42A8-94D6-698ED2E75DEF}" type="slidenum">
              <a:rPr lang="en-US"/>
              <a:pPr/>
              <a:t>4</a:t>
            </a:fld>
            <a:endParaRPr lang="en-US"/>
          </a:p>
        </p:txBody>
      </p:sp>
      <p:sp>
        <p:nvSpPr>
          <p:cNvPr id="2053" name="Text Box 2"/>
          <p:cNvSpPr txBox="1">
            <a:spLocks noChangeArrowheads="1"/>
          </p:cNvSpPr>
          <p:nvPr/>
        </p:nvSpPr>
        <p:spPr bwMode="auto">
          <a:xfrm>
            <a:off x="1601788" y="320675"/>
            <a:ext cx="59372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/>
              <a:t>Power Versus Rotational Speed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/>
          <a:srcRect l="58438" t="27344" r="13750" b="25781"/>
          <a:stretch>
            <a:fillRect/>
          </a:stretch>
        </p:blipFill>
        <p:spPr bwMode="auto">
          <a:xfrm>
            <a:off x="228600" y="1295400"/>
            <a:ext cx="5791200" cy="390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304800" y="5422900"/>
            <a:ext cx="85344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R. Pena, J.C. Clare, and G.M Asher, "Doubly fed induction generator using back-to-back PWM converters and its application to variable-speed wind-energy generation," </a:t>
            </a:r>
            <a:r>
              <a:rPr lang="en-US" sz="1600" i="1"/>
              <a:t>IEE Proceedings - Electric Power Applications</a:t>
            </a:r>
            <a:r>
              <a:rPr lang="en-US" sz="1600"/>
              <a:t>, volume 143,  Issue 3, pages 231-241, May 1996.</a:t>
            </a:r>
          </a:p>
        </p:txBody>
      </p:sp>
      <p:graphicFrame>
        <p:nvGraphicFramePr>
          <p:cNvPr id="2050" name="Object 8"/>
          <p:cNvGraphicFramePr>
            <a:graphicFrameLocks noChangeAspect="1"/>
          </p:cNvGraphicFramePr>
          <p:nvPr/>
        </p:nvGraphicFramePr>
        <p:xfrm>
          <a:off x="6400800" y="1295400"/>
          <a:ext cx="2605088" cy="657225"/>
        </p:xfrm>
        <a:graphic>
          <a:graphicData uri="http://schemas.openxmlformats.org/presentationml/2006/ole">
            <p:oleObj spid="_x0000_s2050" name="Equation" r:id="rId5" imgW="1562040" imgH="393480" progId="Equation.DSMT4">
              <p:embed/>
            </p:oleObj>
          </a:graphicData>
        </a:graphic>
      </p:graphicFrame>
      <p:sp>
        <p:nvSpPr>
          <p:cNvPr id="2056" name="Line 10"/>
          <p:cNvSpPr>
            <a:spLocks noChangeShapeType="1"/>
          </p:cNvSpPr>
          <p:nvPr/>
        </p:nvSpPr>
        <p:spPr bwMode="auto">
          <a:xfrm flipH="1">
            <a:off x="5410200" y="1828800"/>
            <a:ext cx="914400" cy="609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051" name="Object 11"/>
          <p:cNvGraphicFramePr>
            <a:graphicFrameLocks noChangeAspect="1"/>
          </p:cNvGraphicFramePr>
          <p:nvPr/>
        </p:nvGraphicFramePr>
        <p:xfrm>
          <a:off x="6477000" y="2133600"/>
          <a:ext cx="1419225" cy="423863"/>
        </p:xfrm>
        <a:graphic>
          <a:graphicData uri="http://schemas.openxmlformats.org/presentationml/2006/ole">
            <p:oleObj spid="_x0000_s2051" name="Equation" r:id="rId6" imgW="850680" imgH="253800" progId="Equation.DSMT4">
              <p:embed/>
            </p:oleObj>
          </a:graphicData>
        </a:graphic>
      </p:graphicFrame>
      <p:sp>
        <p:nvSpPr>
          <p:cNvPr id="2057" name="Text Box 13"/>
          <p:cNvSpPr txBox="1">
            <a:spLocks noChangeArrowheads="1"/>
          </p:cNvSpPr>
          <p:nvPr/>
        </p:nvSpPr>
        <p:spPr bwMode="auto">
          <a:xfrm>
            <a:off x="3276600" y="838200"/>
            <a:ext cx="26511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constant pitch angle </a:t>
            </a:r>
            <a:r>
              <a:rPr lang="en-US" i="1">
                <a:latin typeface="Symbol" pitchFamily="18" charset="2"/>
              </a:rPr>
              <a:t>b</a:t>
            </a:r>
          </a:p>
          <a:p>
            <a:r>
              <a:rPr lang="en-US" i="1">
                <a:latin typeface="Times New Roman" pitchFamily="18" charset="0"/>
              </a:rPr>
              <a:t>P</a:t>
            </a:r>
            <a:r>
              <a:rPr lang="en-US">
                <a:latin typeface="Times New Roman" pitchFamily="18" charset="0"/>
              </a:rPr>
              <a:t> = 6, </a:t>
            </a:r>
            <a:r>
              <a:rPr lang="en-US" i="1">
                <a:latin typeface="Times New Roman" pitchFamily="18" charset="0"/>
              </a:rPr>
              <a:t>f</a:t>
            </a:r>
            <a:r>
              <a:rPr lang="en-US">
                <a:latin typeface="Times New Roman" pitchFamily="18" charset="0"/>
              </a:rPr>
              <a:t> = 50 Hz</a:t>
            </a:r>
          </a:p>
        </p:txBody>
      </p:sp>
      <p:sp>
        <p:nvSpPr>
          <p:cNvPr id="2058" name="Text Box 14"/>
          <p:cNvSpPr txBox="1">
            <a:spLocks noChangeArrowheads="1"/>
          </p:cNvSpPr>
          <p:nvPr/>
        </p:nvSpPr>
        <p:spPr bwMode="auto">
          <a:xfrm>
            <a:off x="6096000" y="2743200"/>
            <a:ext cx="2895600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8275" indent="-168275">
              <a:buFontTx/>
              <a:buChar char="•"/>
            </a:pPr>
            <a:r>
              <a:rPr lang="en-US"/>
              <a:t>command </a:t>
            </a:r>
            <a:r>
              <a:rPr lang="en-US" i="1"/>
              <a:t>P</a:t>
            </a:r>
            <a:r>
              <a:rPr lang="en-US" i="1" baseline="-25000"/>
              <a:t>opt</a:t>
            </a:r>
            <a:r>
              <a:rPr lang="en-US"/>
              <a:t> from the wind turbine drive</a:t>
            </a:r>
          </a:p>
          <a:p>
            <a:pPr marL="168275" indent="-168275">
              <a:buFontTx/>
              <a:buChar char="•"/>
            </a:pPr>
            <a:r>
              <a:rPr lang="en-US"/>
              <a:t>limit command to rated power</a:t>
            </a:r>
          </a:p>
          <a:p>
            <a:pPr marL="168275" indent="-168275">
              <a:buFontTx/>
              <a:buChar char="•"/>
            </a:pPr>
            <a:r>
              <a:rPr lang="en-US"/>
              <a:t>above rated speed, use pitch angle to regulate speed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8CC9F00-9169-42A3-A61B-F29F2FF26A10}" type="slidenum">
              <a:rPr lang="en-US"/>
              <a:pPr/>
              <a:t>5</a:t>
            </a:fld>
            <a:endParaRPr lang="en-US"/>
          </a:p>
        </p:txBody>
      </p:sp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1649262" y="228600"/>
            <a:ext cx="57438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 smtClean="0"/>
              <a:t>Wind Power System </a:t>
            </a:r>
            <a:r>
              <a:rPr lang="en-US" sz="3200" dirty="0"/>
              <a:t>Diagrams</a:t>
            </a:r>
          </a:p>
        </p:txBody>
      </p:sp>
      <p:pic>
        <p:nvPicPr>
          <p:cNvPr id="11268" name="Picture 6" descr="WRIM Figur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371600"/>
            <a:ext cx="535622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7" descr="WRIM Figur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3962400"/>
            <a:ext cx="5776913" cy="259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0" name="Text Box 8"/>
          <p:cNvSpPr txBox="1">
            <a:spLocks noChangeArrowheads="1"/>
          </p:cNvSpPr>
          <p:nvPr/>
        </p:nvSpPr>
        <p:spPr bwMode="auto">
          <a:xfrm>
            <a:off x="2590800" y="3946525"/>
            <a:ext cx="4189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dual-fed induction generator (DFIG)</a:t>
            </a:r>
          </a:p>
        </p:txBody>
      </p:sp>
      <p:sp>
        <p:nvSpPr>
          <p:cNvPr id="11271" name="Text Box 9"/>
          <p:cNvSpPr txBox="1">
            <a:spLocks noChangeArrowheads="1"/>
          </p:cNvSpPr>
          <p:nvPr/>
        </p:nvSpPr>
        <p:spPr bwMode="auto">
          <a:xfrm>
            <a:off x="2514600" y="1279525"/>
            <a:ext cx="4105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direct-drive synchronous generator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6FFBAFB-B2AE-4965-8900-41B6D05F6B78}" type="slidenum">
              <a:rPr lang="en-US"/>
              <a:pPr/>
              <a:t>6</a:t>
            </a:fld>
            <a:endParaRPr lang="en-US"/>
          </a:p>
        </p:txBody>
      </p:sp>
      <p:sp>
        <p:nvSpPr>
          <p:cNvPr id="12291" name="Text Box 2"/>
          <p:cNvSpPr txBox="1">
            <a:spLocks noChangeArrowheads="1"/>
          </p:cNvSpPr>
          <p:nvPr/>
        </p:nvSpPr>
        <p:spPr bwMode="auto">
          <a:xfrm>
            <a:off x="2446338" y="320675"/>
            <a:ext cx="42433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/>
              <a:t>Wind Turbine Diagram</a:t>
            </a:r>
          </a:p>
        </p:txBody>
      </p:sp>
      <p:pic>
        <p:nvPicPr>
          <p:cNvPr id="12292" name="Picture 3" descr="hi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 l="549" t="366" r="549" b="1099"/>
          <a:stretch>
            <a:fillRect/>
          </a:stretch>
        </p:blipFill>
        <p:spPr bwMode="auto">
          <a:xfrm>
            <a:off x="1143000" y="1066800"/>
            <a:ext cx="6781800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00FEB21-3BE6-4528-A141-ADE9656FCEF2}" type="slidenum">
              <a:rPr lang="en-US"/>
              <a:pPr/>
              <a:t>7</a:t>
            </a:fld>
            <a:endParaRPr lang="en-US"/>
          </a:p>
        </p:txBody>
      </p:sp>
      <p:sp>
        <p:nvSpPr>
          <p:cNvPr id="13315" name="Text Box 2"/>
          <p:cNvSpPr txBox="1">
            <a:spLocks noChangeArrowheads="1"/>
          </p:cNvSpPr>
          <p:nvPr/>
        </p:nvSpPr>
        <p:spPr bwMode="auto">
          <a:xfrm>
            <a:off x="2732088" y="320675"/>
            <a:ext cx="3683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/>
              <a:t>Wind Power Basics</a:t>
            </a:r>
          </a:p>
        </p:txBody>
      </p:sp>
      <p:sp>
        <p:nvSpPr>
          <p:cNvPr id="13316" name="Text Box 3"/>
          <p:cNvSpPr txBox="1">
            <a:spLocks noChangeArrowheads="1"/>
          </p:cNvSpPr>
          <p:nvPr/>
        </p:nvSpPr>
        <p:spPr bwMode="auto">
          <a:xfrm>
            <a:off x="517525" y="1458913"/>
            <a:ext cx="7940675" cy="28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Amount of energy harvested from the wind is express as a power coefficient which depends on the tip speed ratio and blade pitch angle</a:t>
            </a:r>
          </a:p>
          <a:p>
            <a:endParaRPr lang="en-US"/>
          </a:p>
          <a:p>
            <a:r>
              <a:rPr lang="en-US"/>
              <a:t>According to theory, the power coefficient is limited to 59.3%</a:t>
            </a:r>
          </a:p>
          <a:p>
            <a:endParaRPr lang="en-US"/>
          </a:p>
          <a:p>
            <a:r>
              <a:rPr lang="en-US"/>
              <a:t>Given the specific power coefficient curves for a particular wind turbine, the commanded power from the turbine drive can be set to the maximum power available for a given wind speed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F8B2759-0B0E-4612-9BCC-8AA4630CA911}" type="slidenum">
              <a:rPr lang="en-US"/>
              <a:pPr/>
              <a:t>8</a:t>
            </a:fld>
            <a:endParaRPr 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3254375" y="320675"/>
            <a:ext cx="26209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/>
              <a:t>DFIG System</a:t>
            </a:r>
          </a:p>
        </p:txBody>
      </p:sp>
      <p:sp>
        <p:nvSpPr>
          <p:cNvPr id="14340" name="Text Box 5"/>
          <p:cNvSpPr txBox="1">
            <a:spLocks noChangeArrowheads="1"/>
          </p:cNvSpPr>
          <p:nvPr/>
        </p:nvSpPr>
        <p:spPr bwMode="auto">
          <a:xfrm>
            <a:off x="2192338" y="5562600"/>
            <a:ext cx="489426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dual fed induction generator (DFIG)</a:t>
            </a:r>
          </a:p>
          <a:p>
            <a:r>
              <a:rPr lang="en-US"/>
              <a:t>or wound-rotor induction machine (WRIM)</a:t>
            </a:r>
          </a:p>
        </p:txBody>
      </p:sp>
      <p:pic>
        <p:nvPicPr>
          <p:cNvPr id="14341" name="Picture 7" descr="WRIM Figur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219200"/>
            <a:ext cx="7696200" cy="394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00D1FB3-81D7-445A-A305-A4E977C05F7B}" type="slidenum">
              <a:rPr lang="en-US"/>
              <a:pPr/>
              <a:t>9</a:t>
            </a:fld>
            <a:endParaRPr lang="en-US"/>
          </a:p>
        </p:txBody>
      </p:sp>
      <p:sp>
        <p:nvSpPr>
          <p:cNvPr id="3079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sz="3200" smtClean="0"/>
              <a:t>Symmetrical Induction Machines (Chapter 4)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4953000" y="3257490"/>
            <a:ext cx="39501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/>
              <a:t>typically </a:t>
            </a:r>
            <a:r>
              <a:rPr lang="en-US" dirty="0" err="1" smtClean="0"/>
              <a:t>wye</a:t>
            </a:r>
            <a:r>
              <a:rPr lang="en-US" dirty="0" smtClean="0"/>
              <a:t> connected windings</a:t>
            </a:r>
            <a:endParaRPr lang="en-US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4953000" y="1581090"/>
            <a:ext cx="21948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oltage </a:t>
            </a:r>
            <a:r>
              <a:rPr lang="en-US" dirty="0"/>
              <a:t>equations</a:t>
            </a: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5081588" y="2114490"/>
          <a:ext cx="2078037" cy="384175"/>
        </p:xfrm>
        <a:graphic>
          <a:graphicData uri="http://schemas.openxmlformats.org/presentationml/2006/ole">
            <p:oleObj spid="_x0000_s3076" name="Equation" r:id="rId3" imgW="1244520" imgH="228600" progId="Equation.3">
              <p:embed/>
            </p:oleObj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/>
        </p:nvGraphicFramePr>
        <p:xfrm>
          <a:off x="5081588" y="2647890"/>
          <a:ext cx="2100262" cy="384175"/>
        </p:xfrm>
        <a:graphic>
          <a:graphicData uri="http://schemas.openxmlformats.org/presentationml/2006/ole">
            <p:oleObj spid="_x0000_s3077" name="Equation" r:id="rId4" imgW="1257120" imgH="228600" progId="Equation.3">
              <p:embed/>
            </p:oleObj>
          </a:graphicData>
        </a:graphic>
      </p:graphicFrame>
      <p:pic>
        <p:nvPicPr>
          <p:cNvPr id="14" name="Picture 13" descr="Induction Motors.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000" y="1314298"/>
            <a:ext cx="3313786" cy="35625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6084</TotalTime>
  <Words>714</Words>
  <Application>Microsoft Office PowerPoint</Application>
  <PresentationFormat>On-screen Show (4:3)</PresentationFormat>
  <Paragraphs>121</Paragraphs>
  <Slides>26</Slides>
  <Notes>24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Default Design</vt:lpstr>
      <vt:lpstr>Equation</vt:lpstr>
      <vt:lpstr>ECE 802, Electric Motor Control  Dual-Fed Induction Generators  for Wind Power</vt:lpstr>
      <vt:lpstr>Slide 2</vt:lpstr>
      <vt:lpstr>Slide 3</vt:lpstr>
      <vt:lpstr>Slide 4</vt:lpstr>
      <vt:lpstr>Slide 5</vt:lpstr>
      <vt:lpstr>Slide 6</vt:lpstr>
      <vt:lpstr>Slide 7</vt:lpstr>
      <vt:lpstr>Slide 8</vt:lpstr>
      <vt:lpstr>Symmetrical Induction Machines (Chapter 4)</vt:lpstr>
      <vt:lpstr>IM q-d Equivalent Circuit (Synchronous Reference Frame)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273</cp:revision>
  <cp:lastPrinted>1601-01-01T00:00:00Z</cp:lastPrinted>
  <dcterms:created xsi:type="dcterms:W3CDTF">1601-01-01T00:00:00Z</dcterms:created>
  <dcterms:modified xsi:type="dcterms:W3CDTF">2013-11-26T15:57:47Z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